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60" r:id="rId5"/>
    <p:sldId id="262" r:id="rId6"/>
    <p:sldId id="263" r:id="rId7"/>
    <p:sldId id="273" r:id="rId8"/>
    <p:sldId id="267" r:id="rId9"/>
    <p:sldId id="261" r:id="rId10"/>
    <p:sldId id="264" r:id="rId11"/>
    <p:sldId id="266" r:id="rId12"/>
    <p:sldId id="270" r:id="rId13"/>
    <p:sldId id="269" r:id="rId14"/>
    <p:sldId id="268" r:id="rId15"/>
    <p:sldId id="271" r:id="rId16"/>
    <p:sldId id="272" r:id="rId17"/>
    <p:sldId id="259" r:id="rId18"/>
    <p:sldId id="265" r:id="rId19"/>
    <p:sldId id="276" r:id="rId2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0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7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2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26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09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9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84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B266F-DEED-459B-AB6A-40AFBDC9B267}" type="datetimeFigureOut">
              <a:rPr lang="en-GB" smtClean="0"/>
              <a:t>05/12/2017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F6DB3-FBE1-48B4-AD35-D2F19766A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l.tuis.ac.jp/xoops/?ml_lang=e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blog.inf.ed.ac.uk/atate/files/2017/09/OAR-Conv-Win-1.0.6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hyperlink" Target="http://blog.inf.ed.ac.uk/atate/files/2015/08/2015-09-04-Unity-OpenSim-OpenVCE-960x59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884" y="1768472"/>
            <a:ext cx="7847635" cy="131039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OAR Converter: Using </a:t>
            </a:r>
            <a:r>
              <a:rPr lang="en-US" sz="3200" b="1" dirty="0" err="1">
                <a:solidFill>
                  <a:schemeClr val="bg1"/>
                </a:solidFill>
              </a:rPr>
              <a:t>OpenSimulator</a:t>
            </a:r>
            <a:r>
              <a:rPr lang="en-US" sz="3200" b="1" dirty="0">
                <a:solidFill>
                  <a:schemeClr val="bg1"/>
                </a:solidFill>
              </a:rPr>
              <a:t> and Unity </a:t>
            </a:r>
            <a:r>
              <a:rPr lang="en-GB" sz="3200" dirty="0">
                <a:solidFill>
                  <a:schemeClr val="bg1"/>
                </a:solidFill>
              </a:rPr>
              <a:t/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as a Shared Development Environment</a:t>
            </a:r>
            <a:r>
              <a:rPr lang="en-GB" sz="3200" dirty="0">
                <a:solidFill>
                  <a:schemeClr val="bg1"/>
                </a:solidFill>
              </a:rPr>
              <a:t/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for Social Virtual Reality Environments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026" y="4005829"/>
            <a:ext cx="3352800" cy="1793083"/>
          </a:xfrm>
        </p:spPr>
        <p:txBody>
          <a:bodyPr>
            <a:no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Fumikazu</a:t>
            </a:r>
            <a:r>
              <a:rPr lang="en-US" sz="1600" dirty="0">
                <a:solidFill>
                  <a:schemeClr val="bg1"/>
                </a:solidFill>
              </a:rPr>
              <a:t> Iseki</a:t>
            </a:r>
          </a:p>
          <a:p>
            <a:r>
              <a:rPr lang="en-US" sz="1600" dirty="0">
                <a:solidFill>
                  <a:schemeClr val="bg1"/>
                </a:solidFill>
              </a:rPr>
              <a:t>Tokyo Univ. of Info. Sci.,                               Dept. of Informatics,  Japan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Daichi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Mizumaki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Tokyo Univ. of Info. Sci.,                      Dept. of Informatics, Japan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15170" y="4005829"/>
            <a:ext cx="3576305" cy="17930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Austin Tate</a:t>
            </a:r>
          </a:p>
          <a:p>
            <a:r>
              <a:rPr lang="en-US" sz="1600" dirty="0">
                <a:solidFill>
                  <a:schemeClr val="bg1"/>
                </a:solidFill>
              </a:rPr>
              <a:t>AIAI, School of Informatics,           University of Edinburgh, UK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Kohei</a:t>
            </a:r>
            <a:r>
              <a:rPr lang="en-US" sz="1600" dirty="0">
                <a:solidFill>
                  <a:schemeClr val="bg1"/>
                </a:solidFill>
              </a:rPr>
              <a:t> Suzuki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Daiichi Information Systems Co., Ltd, Japan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98660" cy="1325563"/>
          </a:xfrm>
        </p:spPr>
        <p:txBody>
          <a:bodyPr/>
          <a:lstStyle/>
          <a:p>
            <a:r>
              <a:rPr lang="en-GB" b="1" dirty="0" smtClean="0"/>
              <a:t>Visiting the OAR Converted Region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098661" cy="4351338"/>
          </a:xfrm>
        </p:spPr>
        <p:txBody>
          <a:bodyPr/>
          <a:lstStyle/>
          <a:p>
            <a:r>
              <a:rPr lang="en-GB" dirty="0" smtClean="0"/>
              <a:t>You can immediately look at the converted region content by adding a suitable “</a:t>
            </a:r>
            <a:r>
              <a:rPr lang="en-GB" dirty="0" err="1" smtClean="0"/>
              <a:t>ThirdPersonController</a:t>
            </a:r>
            <a:r>
              <a:rPr lang="en-GB" dirty="0" smtClean="0"/>
              <a:t>” and avatar such as the Unity “Ethan” standard asset.</a:t>
            </a:r>
          </a:p>
          <a:p>
            <a:r>
              <a:rPr lang="en-GB" dirty="0" smtClean="0"/>
              <a:t>The OAR Converter distribution includes the free Unity Japan “</a:t>
            </a:r>
            <a:r>
              <a:rPr lang="en-GB" dirty="0" err="1" smtClean="0"/>
              <a:t>UnityChan</a:t>
            </a:r>
            <a:r>
              <a:rPr lang="en-GB" dirty="0" smtClean="0"/>
              <a:t>” character.</a:t>
            </a:r>
          </a:p>
          <a:p>
            <a:r>
              <a:rPr lang="en-GB" dirty="0" smtClean="0"/>
              <a:t>Once available the Unity content can be published and used in any Unity project including via Unity-based multi-user virtual worlds such as </a:t>
            </a:r>
            <a:r>
              <a:rPr lang="en-GB" dirty="0" err="1" smtClean="0"/>
              <a:t>Sinespace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4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4" y="130627"/>
            <a:ext cx="8828436" cy="64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82001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OAR Converter – Use with </a:t>
            </a:r>
            <a:r>
              <a:rPr lang="en-GB" b="1" dirty="0" err="1" smtClean="0"/>
              <a:t>Sinespace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37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1600" dirty="0" err="1" smtClean="0"/>
              <a:t>Sinespace</a:t>
            </a:r>
            <a:r>
              <a:rPr lang="en-GB" sz="1600" dirty="0" smtClean="0"/>
              <a:t> is a Unity-based multi-user virtual world platform which </a:t>
            </a:r>
            <a:r>
              <a:rPr lang="en-GB" sz="1600" smtClean="0"/>
              <a:t>allows users/creators </a:t>
            </a:r>
            <a:r>
              <a:rPr lang="en-GB" sz="1600" dirty="0" smtClean="0"/>
              <a:t>to add their own regions and experiences.</a:t>
            </a:r>
          </a:p>
          <a:p>
            <a:pPr>
              <a:lnSpc>
                <a:spcPct val="120000"/>
              </a:lnSpc>
            </a:pPr>
            <a:r>
              <a:rPr lang="en-GB" sz="1600" dirty="0" err="1" smtClean="0"/>
              <a:t>Sinespace</a:t>
            </a:r>
            <a:r>
              <a:rPr lang="en-GB" sz="1600" dirty="0" smtClean="0"/>
              <a:t> supports </a:t>
            </a:r>
            <a:r>
              <a:rPr lang="en-GB" sz="1600" dirty="0" err="1" smtClean="0"/>
              <a:t>WebGL</a:t>
            </a:r>
            <a:r>
              <a:rPr lang="en-GB" sz="1600" dirty="0" smtClean="0"/>
              <a:t>/Browser, desktop, mobile platforms and VR.</a:t>
            </a:r>
          </a:p>
          <a:p>
            <a:pPr>
              <a:lnSpc>
                <a:spcPct val="120000"/>
              </a:lnSpc>
            </a:pPr>
            <a:r>
              <a:rPr lang="en-GB" sz="1600" dirty="0" smtClean="0"/>
              <a:t>OAR Converted regions or extracts from them can easily be used in </a:t>
            </a:r>
            <a:r>
              <a:rPr lang="en-GB" sz="1600" dirty="0" err="1" smtClean="0"/>
              <a:t>Sinespace</a:t>
            </a:r>
            <a:r>
              <a:rPr lang="en-GB" sz="1600" dirty="0" smtClean="0"/>
              <a:t>, but there is an issue with many repeated textures and materials due to the way that OAR Converter encodes visual properties in texture/material names leading to repeats of the (potentially large) texture files in the Unity project.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A</a:t>
            </a:r>
            <a:r>
              <a:rPr lang="en-GB" sz="1600" dirty="0" smtClean="0"/>
              <a:t>dam </a:t>
            </a:r>
            <a:r>
              <a:rPr lang="en-GB" sz="1600" dirty="0" err="1" smtClean="0"/>
              <a:t>Frisby</a:t>
            </a:r>
            <a:r>
              <a:rPr lang="en-GB" sz="1600" dirty="0" smtClean="0"/>
              <a:t>, himself an early developer of </a:t>
            </a:r>
            <a:r>
              <a:rPr lang="en-GB" sz="1600" dirty="0" err="1" smtClean="0"/>
              <a:t>OpenSim</a:t>
            </a:r>
            <a:r>
              <a:rPr lang="en-GB" sz="1600" dirty="0" smtClean="0"/>
              <a:t>, has provided a useful tool in the Unity </a:t>
            </a:r>
            <a:r>
              <a:rPr lang="en-GB" sz="1600" dirty="0" err="1" smtClean="0"/>
              <a:t>Sinespace</a:t>
            </a:r>
            <a:r>
              <a:rPr lang="en-GB" sz="1600" dirty="0" smtClean="0"/>
              <a:t> menu that allows for “OAR material </a:t>
            </a:r>
            <a:r>
              <a:rPr lang="en-GB" sz="1600" dirty="0" err="1" smtClean="0"/>
              <a:t>Cleanup</a:t>
            </a:r>
            <a:r>
              <a:rPr lang="en-GB" sz="1600" dirty="0" smtClean="0"/>
              <a:t>” which can be used before a Unity/OAR Converted </a:t>
            </a:r>
            <a:r>
              <a:rPr lang="en-GB" sz="1600" dirty="0" err="1"/>
              <a:t>S</a:t>
            </a:r>
            <a:r>
              <a:rPr lang="en-GB" sz="1600" dirty="0" err="1" smtClean="0"/>
              <a:t>inespace</a:t>
            </a:r>
            <a:r>
              <a:rPr lang="en-GB" sz="1600" dirty="0" smtClean="0"/>
              <a:t> region is uploaded and </a:t>
            </a:r>
            <a:r>
              <a:rPr lang="en-GB" sz="1600" dirty="0"/>
              <a:t>which significantly </a:t>
            </a:r>
            <a:r>
              <a:rPr lang="en-GB" sz="1600" dirty="0" smtClean="0"/>
              <a:t>reduces </a:t>
            </a:r>
            <a:r>
              <a:rPr lang="en-GB" sz="1600" dirty="0"/>
              <a:t>the number of repeated texture files needed. </a:t>
            </a:r>
            <a:endParaRPr lang="en-GB" sz="1600" dirty="0" smtClean="0"/>
          </a:p>
          <a:p>
            <a:pPr>
              <a:lnSpc>
                <a:spcPct val="120000"/>
              </a:lnSpc>
            </a:pPr>
            <a:r>
              <a:rPr lang="en-GB" sz="1600" dirty="0" err="1" smtClean="0"/>
              <a:t>Vue</a:t>
            </a:r>
            <a:r>
              <a:rPr lang="en-GB" sz="1600" dirty="0" smtClean="0"/>
              <a:t> – Virtual University of Edinburgh – 12 regions from Second Life/</a:t>
            </a:r>
            <a:r>
              <a:rPr lang="en-GB" sz="1600" dirty="0" err="1"/>
              <a:t>O</a:t>
            </a:r>
            <a:r>
              <a:rPr lang="en-GB" sz="1600" dirty="0" err="1" smtClean="0"/>
              <a:t>penSim</a:t>
            </a:r>
            <a:r>
              <a:rPr lang="en-GB" sz="1600" dirty="0" smtClean="0"/>
              <a:t> brought over and moved onto the original 256mx256m grid relative positions.</a:t>
            </a:r>
          </a:p>
          <a:p>
            <a:pPr>
              <a:lnSpc>
                <a:spcPct val="120000"/>
              </a:lnSpc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1424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2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22"/>
            <a:ext cx="9144000" cy="65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48625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OAR Converter – License</a:t>
            </a:r>
            <a:br>
              <a:rPr lang="en-GB" b="1" dirty="0" smtClean="0"/>
            </a:br>
            <a:r>
              <a:rPr lang="en-GB" b="1" dirty="0" smtClean="0"/>
              <a:t>Flexible – any use with attribution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37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1600" dirty="0" smtClean="0"/>
              <a:t>OAR </a:t>
            </a:r>
            <a:r>
              <a:rPr lang="en-GB" sz="1600" dirty="0"/>
              <a:t>Converter © 2014-2016 </a:t>
            </a:r>
            <a:r>
              <a:rPr lang="en-GB" sz="1600" dirty="0" err="1"/>
              <a:t>Fumi.Iseki</a:t>
            </a:r>
            <a:r>
              <a:rPr lang="en-GB" sz="1600" dirty="0"/>
              <a:t>, Austin Tate, </a:t>
            </a:r>
            <a:r>
              <a:rPr lang="en-GB" sz="1600" dirty="0" err="1"/>
              <a:t>D.Mizumaki</a:t>
            </a:r>
            <a:r>
              <a:rPr lang="en-GB" sz="1600" dirty="0"/>
              <a:t> and </a:t>
            </a:r>
            <a:r>
              <a:rPr lang="en-GB" sz="1600" dirty="0" err="1"/>
              <a:t>K.Suzuki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License (2016 11/19) – http://www.nsl.tuis.ac.jp/, All rights reserved.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Redistribution and use in source and binary forms, with or without modification, are permitted provided that the </a:t>
            </a:r>
            <a:r>
              <a:rPr lang="en-GB" sz="1600" dirty="0" smtClean="0"/>
              <a:t>following conditions </a:t>
            </a:r>
            <a:r>
              <a:rPr lang="en-GB" sz="1600" dirty="0"/>
              <a:t>are met: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Redistributions of source code must retain the above copyright notice, this list of conditions and the following disclaimer.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Redistributions in binary form must reproduce the above copyright notice, this list of conditions and the following disclaimer in the documentation and/or other materials provided with the distribution.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Neither the name of the OAR Converter nor the names of its contributors may be used to endorse or promote products derived from this software without specific prior written permission.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Please respect the copyright of content providers when using OAR Converter</a:t>
            </a:r>
            <a:r>
              <a:rPr lang="en-GB" sz="1600" dirty="0" smtClean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696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98660" cy="1325563"/>
          </a:xfrm>
        </p:spPr>
        <p:txBody>
          <a:bodyPr/>
          <a:lstStyle/>
          <a:p>
            <a:r>
              <a:rPr lang="en-GB" b="1" dirty="0" smtClean="0"/>
              <a:t>OAR Converter – More Information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3305" cy="435133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 web page with OAR Converter resources, quick start information and links is available at: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2600" dirty="0" smtClean="0"/>
              <a:t>    http</a:t>
            </a:r>
            <a:r>
              <a:rPr lang="en-GB" sz="2600" dirty="0"/>
              <a:t>://blog.inf.ed.ac.uk/atate/oar-conv/</a:t>
            </a:r>
            <a:endParaRPr lang="en-GB" sz="2600" dirty="0" smtClean="0"/>
          </a:p>
          <a:p>
            <a:endParaRPr lang="en-GB" dirty="0" smtClean="0"/>
          </a:p>
          <a:p>
            <a:r>
              <a:rPr lang="en-GB" dirty="0" smtClean="0"/>
              <a:t>The main distribution web page and more detailed information is available at the original TUIS site in Japan at: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600" dirty="0"/>
              <a:t> </a:t>
            </a:r>
            <a:r>
              <a:rPr lang="en-GB" sz="2600" dirty="0" smtClean="0"/>
              <a:t>  http</a:t>
            </a:r>
            <a:r>
              <a:rPr lang="en-GB" sz="2600" dirty="0"/>
              <a:t>://www.nsl.tuis.ac.jp/xoops/modules/xpwiki/?OARConvWin</a:t>
            </a:r>
          </a:p>
        </p:txBody>
      </p:sp>
    </p:spTree>
    <p:extLst>
      <p:ext uri="{BB962C8B-B14F-4D97-AF65-F5344CB8AC3E}">
        <p14:creationId xmlns:p14="http://schemas.microsoft.com/office/powerpoint/2010/main" val="33252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98660" cy="1325563"/>
          </a:xfrm>
        </p:spPr>
        <p:txBody>
          <a:bodyPr/>
          <a:lstStyle/>
          <a:p>
            <a:r>
              <a:rPr lang="en-GB" b="1" dirty="0"/>
              <a:t>Virtual World Development Paths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77153" y="1682191"/>
            <a:ext cx="1168400" cy="581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Second Life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40700" y="2616274"/>
            <a:ext cx="1168400" cy="581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 err="1"/>
              <a:t>OpenSim</a:t>
            </a:r>
            <a:endParaRPr lang="en-GB" sz="1350" dirty="0"/>
          </a:p>
        </p:txBody>
      </p:sp>
      <p:sp>
        <p:nvSpPr>
          <p:cNvPr id="7" name="Rounded Rectangle 6"/>
          <p:cNvSpPr/>
          <p:nvPr/>
        </p:nvSpPr>
        <p:spPr>
          <a:xfrm>
            <a:off x="7018589" y="3369869"/>
            <a:ext cx="1168400" cy="5817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Unity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08145" y="4724472"/>
            <a:ext cx="1168400" cy="581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Other Unity-based MMOs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96379" y="4309605"/>
            <a:ext cx="1168400" cy="581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 err="1"/>
              <a:t>Sinespace</a:t>
            </a:r>
            <a:endParaRPr lang="en-GB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602789" y="5306271"/>
            <a:ext cx="11234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SmartFox</a:t>
            </a:r>
            <a:r>
              <a:rPr lang="en-GB" sz="1350" dirty="0"/>
              <a:t> Pro</a:t>
            </a:r>
          </a:p>
          <a:p>
            <a:r>
              <a:rPr lang="en-GB" sz="1350" dirty="0"/>
              <a:t>Proton MMO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4700" y="4118250"/>
            <a:ext cx="1601114" cy="4822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Cinema4D, Blender, 3D Studio Max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50305" y="2692474"/>
            <a:ext cx="1219200" cy="4293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Paint Shop Pro</a:t>
            </a:r>
          </a:p>
          <a:p>
            <a:pPr algn="ctr"/>
            <a:r>
              <a:rPr lang="en-GB" sz="1350" dirty="0"/>
              <a:t>Photoshop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13700" y="1833847"/>
            <a:ext cx="1422399" cy="2784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Second Inventory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667" y="2768673"/>
            <a:ext cx="1008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2D Textures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859" y="4171105"/>
            <a:ext cx="9412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50" dirty="0"/>
              <a:t>3D Models</a:t>
            </a:r>
          </a:p>
        </p:txBody>
      </p:sp>
      <p:cxnSp>
        <p:nvCxnSpPr>
          <p:cNvPr id="16" name="Straight Arrow Connector 15"/>
          <p:cNvCxnSpPr>
            <a:stCxn id="12" idx="3"/>
            <a:endCxn id="5" idx="2"/>
          </p:cNvCxnSpPr>
          <p:nvPr/>
        </p:nvCxnSpPr>
        <p:spPr>
          <a:xfrm flipV="1">
            <a:off x="2569505" y="2263990"/>
            <a:ext cx="691848" cy="64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  <a:endCxn id="5" idx="2"/>
          </p:cNvCxnSpPr>
          <p:nvPr/>
        </p:nvCxnSpPr>
        <p:spPr>
          <a:xfrm flipV="1">
            <a:off x="2965814" y="2263990"/>
            <a:ext cx="295539" cy="2095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13" idx="1"/>
          </p:cNvCxnSpPr>
          <p:nvPr/>
        </p:nvCxnSpPr>
        <p:spPr>
          <a:xfrm>
            <a:off x="3845553" y="1973091"/>
            <a:ext cx="368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6" idx="2"/>
          </p:cNvCxnSpPr>
          <p:nvPr/>
        </p:nvCxnSpPr>
        <p:spPr>
          <a:xfrm flipV="1">
            <a:off x="2965814" y="3198072"/>
            <a:ext cx="1959086" cy="1161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6" idx="0"/>
          </p:cNvCxnSpPr>
          <p:nvPr/>
        </p:nvCxnSpPr>
        <p:spPr>
          <a:xfrm>
            <a:off x="4924899" y="2112335"/>
            <a:ext cx="1" cy="503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251778" y="3498669"/>
            <a:ext cx="1244601" cy="3241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OAR Converter</a:t>
            </a:r>
          </a:p>
        </p:txBody>
      </p:sp>
      <p:cxnSp>
        <p:nvCxnSpPr>
          <p:cNvPr id="22" name="Straight Arrow Connector 21"/>
          <p:cNvCxnSpPr>
            <a:stCxn id="6" idx="2"/>
            <a:endCxn id="21" idx="0"/>
          </p:cNvCxnSpPr>
          <p:nvPr/>
        </p:nvCxnSpPr>
        <p:spPr>
          <a:xfrm>
            <a:off x="4924900" y="3198073"/>
            <a:ext cx="949178" cy="30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3"/>
            <a:endCxn id="6" idx="1"/>
          </p:cNvCxnSpPr>
          <p:nvPr/>
        </p:nvCxnSpPr>
        <p:spPr>
          <a:xfrm>
            <a:off x="2569505" y="2907173"/>
            <a:ext cx="17711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3"/>
            <a:endCxn id="7" idx="1"/>
          </p:cNvCxnSpPr>
          <p:nvPr/>
        </p:nvCxnSpPr>
        <p:spPr>
          <a:xfrm>
            <a:off x="6496379" y="3660769"/>
            <a:ext cx="5222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7080579" y="3951668"/>
            <a:ext cx="522210" cy="357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2"/>
            <a:endCxn id="8" idx="0"/>
          </p:cNvCxnSpPr>
          <p:nvPr/>
        </p:nvCxnSpPr>
        <p:spPr>
          <a:xfrm>
            <a:off x="7602789" y="3951668"/>
            <a:ext cx="489556" cy="772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21571" y="3522268"/>
            <a:ext cx="15191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Collada DAE Mesh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5419" y="3209871"/>
            <a:ext cx="492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/>
              <a:t>OAR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21360" y="3436540"/>
            <a:ext cx="472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/>
              <a:t>DAE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4738" y="5291449"/>
            <a:ext cx="1815590" cy="21452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Development Tools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05266" y="5593717"/>
            <a:ext cx="1815062" cy="2237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Conversion Tools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04738" y="5905218"/>
            <a:ext cx="1815590" cy="23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Virtual World Platforms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80488" y="2745074"/>
            <a:ext cx="1244601" cy="3241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/>
              <a:t>FBX Exporter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341684" y="3062321"/>
            <a:ext cx="0" cy="307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847567" y="3069272"/>
            <a:ext cx="0" cy="300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OAR Converter – Purpose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08525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6200" dirty="0"/>
              <a:t>OAR Converter can take an </a:t>
            </a:r>
            <a:r>
              <a:rPr lang="en-US" sz="6200" dirty="0" err="1"/>
              <a:t>OpenSimulator</a:t>
            </a:r>
            <a:r>
              <a:rPr lang="en-US" sz="6200" dirty="0"/>
              <a:t> Archive (OAR) and from it create textures, meshes and terrain suitable to import into </a:t>
            </a:r>
            <a:r>
              <a:rPr lang="en-US" sz="6200" dirty="0" smtClean="0"/>
              <a:t>Unity3D.</a:t>
            </a:r>
          </a:p>
          <a:p>
            <a:pPr lvl="0">
              <a:lnSpc>
                <a:spcPct val="120000"/>
              </a:lnSpc>
            </a:pPr>
            <a:r>
              <a:rPr lang="en-US" sz="6200" dirty="0" smtClean="0"/>
              <a:t>OAR </a:t>
            </a:r>
            <a:r>
              <a:rPr lang="en-US" sz="6200" dirty="0"/>
              <a:t>Converter </a:t>
            </a:r>
            <a:r>
              <a:rPr lang="en-US" sz="6200" dirty="0" smtClean="0"/>
              <a:t>goes from an </a:t>
            </a:r>
            <a:r>
              <a:rPr lang="en-US" sz="6200" dirty="0" err="1" smtClean="0"/>
              <a:t>OpenSimulator</a:t>
            </a:r>
            <a:r>
              <a:rPr lang="en-US" sz="6200" dirty="0" smtClean="0"/>
              <a:t> </a:t>
            </a:r>
            <a:r>
              <a:rPr lang="en-US" sz="6200" dirty="0"/>
              <a:t>Archive (OAR) to Collada </a:t>
            </a:r>
            <a:r>
              <a:rPr lang="en-US" sz="6200" dirty="0" smtClean="0"/>
              <a:t>(.DAE) files </a:t>
            </a:r>
            <a:r>
              <a:rPr lang="en-US" sz="6200" dirty="0"/>
              <a:t>for use in Unity3D.</a:t>
            </a:r>
            <a:endParaRPr lang="en-GB" sz="6200" dirty="0"/>
          </a:p>
          <a:p>
            <a:pPr>
              <a:lnSpc>
                <a:spcPct val="120000"/>
              </a:lnSpc>
            </a:pPr>
            <a:r>
              <a:rPr lang="en-US" sz="6200" dirty="0" smtClean="0"/>
              <a:t>The software was developed </a:t>
            </a:r>
            <a:r>
              <a:rPr lang="en-US" sz="6200" dirty="0"/>
              <a:t>by </a:t>
            </a:r>
            <a:r>
              <a:rPr lang="en-US" sz="6200" dirty="0" err="1"/>
              <a:t>Fumi</a:t>
            </a:r>
            <a:r>
              <a:rPr lang="en-US" sz="6200" dirty="0"/>
              <a:t> </a:t>
            </a:r>
            <a:r>
              <a:rPr lang="en-US" sz="6200" dirty="0" smtClean="0"/>
              <a:t>Iseki </a:t>
            </a:r>
            <a:r>
              <a:rPr lang="en-US" sz="6200" dirty="0"/>
              <a:t>and his colleagues at the </a:t>
            </a:r>
            <a:r>
              <a:rPr lang="en-US" sz="6200" u="sng" dirty="0">
                <a:hlinkClick r:id="rId2"/>
              </a:rPr>
              <a:t>Network Systems Laboratory of Tokyo University of Information Sciences (TUIS)</a:t>
            </a:r>
            <a:r>
              <a:rPr lang="en-US" sz="6200" dirty="0"/>
              <a:t> in Japan with support from Austin Tate </a:t>
            </a:r>
            <a:r>
              <a:rPr lang="en-US" sz="6200"/>
              <a:t>at </a:t>
            </a:r>
            <a:r>
              <a:rPr lang="en-US" sz="6200" smtClean="0"/>
              <a:t>the University </a:t>
            </a:r>
            <a:r>
              <a:rPr lang="en-US" sz="6200" dirty="0"/>
              <a:t>of Edinburgh</a:t>
            </a:r>
            <a:r>
              <a:rPr lang="en-US" sz="6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6200" dirty="0"/>
              <a:t>OAR Converter can run on Linux and Windows and source code is </a:t>
            </a:r>
            <a:r>
              <a:rPr lang="en-US" sz="6200" dirty="0" smtClean="0"/>
              <a:t>available.</a:t>
            </a:r>
          </a:p>
          <a:p>
            <a:pPr>
              <a:lnSpc>
                <a:spcPct val="120000"/>
              </a:lnSpc>
            </a:pPr>
            <a:r>
              <a:rPr lang="en-US" sz="6200" dirty="0" smtClean="0"/>
              <a:t>For </a:t>
            </a:r>
            <a:r>
              <a:rPr lang="en-US" sz="6200" dirty="0"/>
              <a:t>convenience a version with Windows UI is also available as a ready to run package. </a:t>
            </a:r>
            <a:endParaRPr lang="en-GB" sz="6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1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OAR Converter – </a:t>
            </a:r>
            <a:r>
              <a:rPr lang="en-GB" b="1" dirty="0"/>
              <a:t>P</a:t>
            </a:r>
            <a:r>
              <a:rPr lang="en-GB" b="1" dirty="0" smtClean="0"/>
              <a:t>rocess</a:t>
            </a:r>
            <a:endParaRPr lang="en-GB" b="1" dirty="0"/>
          </a:p>
        </p:txBody>
      </p:sp>
      <p:sp>
        <p:nvSpPr>
          <p:cNvPr id="5" name="テキスト ボックス 19"/>
          <p:cNvSpPr txBox="1">
            <a:spLocks noChangeArrowheads="1"/>
          </p:cNvSpPr>
          <p:nvPr/>
        </p:nvSpPr>
        <p:spPr bwMode="auto">
          <a:xfrm>
            <a:off x="2450602" y="5473725"/>
            <a:ext cx="1705079" cy="4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OAR Converter</a:t>
            </a:r>
            <a:endParaRPr lang="en-GB" sz="1600" dirty="0">
              <a:effectLst/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6" name="正方形/長方形 35"/>
          <p:cNvSpPr>
            <a:spLocks noChangeArrowheads="1"/>
          </p:cNvSpPr>
          <p:nvPr/>
        </p:nvSpPr>
        <p:spPr bwMode="auto">
          <a:xfrm>
            <a:off x="1514520" y="3869977"/>
            <a:ext cx="1467199" cy="852219"/>
          </a:xfrm>
          <a:prstGeom prst="rect">
            <a:avLst/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OAR</a:t>
            </a:r>
            <a:endParaRPr lang="en-GB" sz="1600" dirty="0">
              <a:latin typeface="+mj-lt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rPr>
              <a:t>File</a:t>
            </a:r>
            <a:endParaRPr lang="en-GB" sz="1600" dirty="0">
              <a:effectLst/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7" name="下矢印 37"/>
          <p:cNvSpPr>
            <a:spLocks noChangeArrowheads="1"/>
          </p:cNvSpPr>
          <p:nvPr/>
        </p:nvSpPr>
        <p:spPr bwMode="auto">
          <a:xfrm>
            <a:off x="2076667" y="3314279"/>
            <a:ext cx="342906" cy="442676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accent1">
              <a:lumMod val="100000"/>
              <a:lumOff val="0"/>
            </a:schemeClr>
          </a:solidFill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/>
          </a:p>
        </p:txBody>
      </p:sp>
      <p:sp>
        <p:nvSpPr>
          <p:cNvPr id="8" name="右矢印 38"/>
          <p:cNvSpPr>
            <a:spLocks noChangeArrowheads="1"/>
          </p:cNvSpPr>
          <p:nvPr/>
        </p:nvSpPr>
        <p:spPr bwMode="auto">
          <a:xfrm>
            <a:off x="3069417" y="4069014"/>
            <a:ext cx="467454" cy="316415"/>
          </a:xfrm>
          <a:prstGeom prst="rightArrow">
            <a:avLst>
              <a:gd name="adj1" fmla="val 50000"/>
              <a:gd name="adj2" fmla="val 50023"/>
            </a:avLst>
          </a:prstGeom>
          <a:solidFill>
            <a:schemeClr val="accent1">
              <a:lumMod val="100000"/>
              <a:lumOff val="0"/>
            </a:schemeClr>
          </a:solidFill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9" name="正方形/長方形 39"/>
          <p:cNvSpPr>
            <a:spLocks noChangeArrowheads="1"/>
          </p:cNvSpPr>
          <p:nvPr/>
        </p:nvSpPr>
        <p:spPr bwMode="auto">
          <a:xfrm>
            <a:off x="3699247" y="3869976"/>
            <a:ext cx="1224727" cy="852219"/>
          </a:xfrm>
          <a:prstGeom prst="rect">
            <a:avLst/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Collada</a:t>
            </a:r>
            <a:endParaRPr lang="en-GB" sz="1600" dirty="0">
              <a:latin typeface="+mj-lt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.DAE File</a:t>
            </a:r>
            <a:endParaRPr lang="en-GB" sz="1600" dirty="0">
              <a:effectLst/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10" name="角丸四角形 40"/>
          <p:cNvSpPr>
            <a:spLocks noChangeArrowheads="1"/>
          </p:cNvSpPr>
          <p:nvPr/>
        </p:nvSpPr>
        <p:spPr bwMode="auto">
          <a:xfrm>
            <a:off x="5591175" y="3869977"/>
            <a:ext cx="2152650" cy="85222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1600" kern="1200" dirty="0" smtClean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Editor Extension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Times New Roman" panose="02020603050405020304" pitchFamily="18" charset="0"/>
              </a:rPr>
              <a:t>Shader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Times New Roman" panose="02020603050405020304" pitchFamily="18" charset="0"/>
              </a:rPr>
              <a:t>)</a:t>
            </a:r>
            <a:endParaRPr lang="en-GB" sz="1600" dirty="0">
              <a:effectLst/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11" name="円/楕円 41"/>
          <p:cNvSpPr>
            <a:spLocks noChangeArrowheads="1"/>
          </p:cNvSpPr>
          <p:nvPr/>
        </p:nvSpPr>
        <p:spPr bwMode="auto">
          <a:xfrm>
            <a:off x="5076301" y="1792732"/>
            <a:ext cx="2929778" cy="1370636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Unity</a:t>
            </a:r>
            <a:endParaRPr lang="en-GB" sz="3200" kern="100" dirty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2" name="下矢印 42"/>
          <p:cNvSpPr>
            <a:spLocks noChangeArrowheads="1"/>
          </p:cNvSpPr>
          <p:nvPr/>
        </p:nvSpPr>
        <p:spPr bwMode="auto">
          <a:xfrm flipV="1">
            <a:off x="6368314" y="3301885"/>
            <a:ext cx="345752" cy="442676"/>
          </a:xfrm>
          <a:prstGeom prst="downArrow">
            <a:avLst>
              <a:gd name="adj1" fmla="val 50000"/>
              <a:gd name="adj2" fmla="val 49762"/>
            </a:avLst>
          </a:prstGeom>
          <a:solidFill>
            <a:schemeClr val="accent1">
              <a:lumMod val="100000"/>
              <a:lumOff val="0"/>
            </a:schemeClr>
          </a:solidFill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/>
          </a:p>
        </p:txBody>
      </p:sp>
      <p:sp>
        <p:nvSpPr>
          <p:cNvPr id="13" name="右矢印 43"/>
          <p:cNvSpPr>
            <a:spLocks noChangeArrowheads="1"/>
          </p:cNvSpPr>
          <p:nvPr/>
        </p:nvSpPr>
        <p:spPr bwMode="auto">
          <a:xfrm>
            <a:off x="5076301" y="4053032"/>
            <a:ext cx="415532" cy="314582"/>
          </a:xfrm>
          <a:prstGeom prst="rightArrow">
            <a:avLst>
              <a:gd name="adj1" fmla="val 50000"/>
              <a:gd name="adj2" fmla="val 50449"/>
            </a:avLst>
          </a:prstGeom>
          <a:solidFill>
            <a:schemeClr val="accent1">
              <a:lumMod val="100000"/>
              <a:lumOff val="0"/>
            </a:schemeClr>
          </a:solidFill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14" name="下矢印 44"/>
          <p:cNvSpPr>
            <a:spLocks noChangeArrowheads="1"/>
          </p:cNvSpPr>
          <p:nvPr/>
        </p:nvSpPr>
        <p:spPr bwMode="auto">
          <a:xfrm flipV="1">
            <a:off x="3168863" y="4847613"/>
            <a:ext cx="268559" cy="549370"/>
          </a:xfrm>
          <a:prstGeom prst="downArrow">
            <a:avLst>
              <a:gd name="adj1" fmla="val 50000"/>
              <a:gd name="adj2" fmla="val 62125"/>
            </a:avLst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/>
          </a:p>
        </p:txBody>
      </p:sp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5577012" y="5492780"/>
            <a:ext cx="1912416" cy="3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200" dirty="0" err="1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SelectOARShader</a:t>
            </a:r>
            <a:endParaRPr lang="en-GB" sz="1600" kern="100" dirty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ts val="900"/>
              </a:lnSpc>
              <a:spcAft>
                <a:spcPts val="0"/>
              </a:spcAft>
            </a:pPr>
            <a:r>
              <a:rPr lang="en-US" sz="900" kern="100" dirty="0">
                <a:effectLst/>
                <a:latin typeface="+mj-lt"/>
                <a:ea typeface="MS Mincho"/>
                <a:cs typeface="Times New Roman" panose="02020603050405020304" pitchFamily="18" charset="0"/>
              </a:rPr>
              <a:t> </a:t>
            </a:r>
            <a:endParaRPr lang="en-GB" sz="1050" kern="100" dirty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6" name="下矢印 44"/>
          <p:cNvSpPr>
            <a:spLocks noChangeArrowheads="1"/>
          </p:cNvSpPr>
          <p:nvPr/>
        </p:nvSpPr>
        <p:spPr bwMode="auto">
          <a:xfrm flipV="1">
            <a:off x="6398941" y="4847613"/>
            <a:ext cx="268559" cy="549370"/>
          </a:xfrm>
          <a:prstGeom prst="downArrow">
            <a:avLst>
              <a:gd name="adj1" fmla="val 50000"/>
              <a:gd name="adj2" fmla="val 62125"/>
            </a:avLst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GB"/>
          </a:p>
        </p:txBody>
      </p:sp>
      <p:sp>
        <p:nvSpPr>
          <p:cNvPr id="17" name="円/楕円 41"/>
          <p:cNvSpPr>
            <a:spLocks noChangeArrowheads="1"/>
          </p:cNvSpPr>
          <p:nvPr/>
        </p:nvSpPr>
        <p:spPr bwMode="auto">
          <a:xfrm>
            <a:off x="783230" y="1830621"/>
            <a:ext cx="2929778" cy="1370636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+mj-lt"/>
                <a:ea typeface="MS Mincho"/>
                <a:cs typeface="Times New Roman" panose="02020603050405020304" pitchFamily="18" charset="0"/>
              </a:rPr>
              <a:t>OpenSim</a:t>
            </a:r>
            <a:endParaRPr lang="en-GB" sz="3200" kern="100" dirty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blog.inf.ed.ac.uk/atate/files/2017/09/OAR-Conv-Win-1.0.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" y="995423"/>
            <a:ext cx="5954934" cy="338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862" y="995423"/>
            <a:ext cx="2452275" cy="53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OAR Converter – Quick Start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 smtClean="0"/>
              <a:t>Place </a:t>
            </a:r>
            <a:r>
              <a:rPr lang="en-US" sz="2000" dirty="0"/>
              <a:t>your </a:t>
            </a:r>
            <a:r>
              <a:rPr lang="en-US" sz="2000" dirty="0" err="1"/>
              <a:t>OpenSim</a:t>
            </a:r>
            <a:r>
              <a:rPr lang="en-US" sz="2000" dirty="0"/>
              <a:t> OAR file in a suitable directory. Using defaults, the conversions will be placed in separate directories in this same directory with names based on the OAR file name prefixed by OAR_ and DAE_</a:t>
            </a:r>
            <a:endParaRPr lang="en-GB" sz="2000" dirty="0"/>
          </a:p>
          <a:p>
            <a:pPr lvl="0"/>
            <a:r>
              <a:rPr lang="en-US" sz="2000" dirty="0"/>
              <a:t>Run the OAR Converter and using “File” -&gt; “Open OAR File” select the OAR file you wish to convert. This will create a directory called OAR_ with the unpacked contents of the OAR file ready for conversion.</a:t>
            </a:r>
            <a:endParaRPr lang="en-GB" sz="2000" dirty="0"/>
          </a:p>
          <a:p>
            <a:pPr lvl="0"/>
            <a:r>
              <a:rPr lang="en-US" sz="2000" dirty="0"/>
              <a:t>Now select “File” -&gt; “Convert Data” from the OAR Converter File menu. This will create a directory called DAE_ with the converted content in it. </a:t>
            </a:r>
            <a:endParaRPr lang="en-GB" sz="2000" dirty="0"/>
          </a:p>
          <a:p>
            <a:pPr lvl="0"/>
            <a:r>
              <a:rPr lang="en-US" sz="2000" dirty="0"/>
              <a:t>The DAE_ directory created will contain the DAE/</a:t>
            </a:r>
            <a:r>
              <a:rPr lang="en-US" sz="2000" dirty="0" err="1"/>
              <a:t>Collada</a:t>
            </a:r>
            <a:r>
              <a:rPr lang="en-US" sz="2000" dirty="0"/>
              <a:t> objects for the conversion which have colliders (are solid) and one special DAE/</a:t>
            </a:r>
            <a:r>
              <a:rPr lang="en-US" sz="2000" dirty="0" err="1"/>
              <a:t>Collada</a:t>
            </a:r>
            <a:r>
              <a:rPr lang="en-US" sz="2000" dirty="0"/>
              <a:t> object for the terrain (named the same as the </a:t>
            </a:r>
            <a:r>
              <a:rPr lang="en-US" sz="2000" dirty="0" err="1"/>
              <a:t>OpenSim</a:t>
            </a:r>
            <a:r>
              <a:rPr lang="en-US" sz="2000" dirty="0"/>
              <a:t> region name). It will also have sub-directories for all Textures and for the Phantoms (objects with no collider).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82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Import to Unity3D – Quick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In a Unity </a:t>
            </a:r>
            <a:r>
              <a:rPr lang="en-US" dirty="0"/>
              <a:t>project, </a:t>
            </a:r>
            <a:r>
              <a:rPr lang="en-US" dirty="0" smtClean="0"/>
              <a:t>add a special “</a:t>
            </a:r>
            <a:r>
              <a:rPr lang="en-US" dirty="0" err="1" smtClean="0"/>
              <a:t>Shader</a:t>
            </a:r>
            <a:r>
              <a:rPr lang="en-US" dirty="0" smtClean="0"/>
              <a:t>” Editor/</a:t>
            </a:r>
            <a:r>
              <a:rPr lang="en-US" dirty="0" err="1" smtClean="0"/>
              <a:t>SelectOARShader.cs</a:t>
            </a:r>
            <a:r>
              <a:rPr lang="en-US" dirty="0" smtClean="0"/>
              <a:t> which handles the import of the textures and material properties for imported objects. </a:t>
            </a:r>
          </a:p>
          <a:p>
            <a:r>
              <a:rPr lang="en-US" dirty="0"/>
              <a:t>In your Unity project add an empty game object at </a:t>
            </a:r>
            <a:r>
              <a:rPr lang="en-US" dirty="0" smtClean="0"/>
              <a:t>0,0,0. You </a:t>
            </a:r>
            <a:r>
              <a:rPr lang="en-US" dirty="0"/>
              <a:t>could name it </a:t>
            </a:r>
            <a:r>
              <a:rPr lang="en-US" dirty="0" smtClean="0"/>
              <a:t>the same as your </a:t>
            </a:r>
            <a:r>
              <a:rPr lang="en-US" dirty="0" err="1" smtClean="0"/>
              <a:t>OpenSim</a:t>
            </a:r>
            <a:r>
              <a:rPr lang="en-US" dirty="0" smtClean="0"/>
              <a:t> region name for </a:t>
            </a:r>
            <a:r>
              <a:rPr lang="en-US" dirty="0"/>
              <a:t>convenience</a:t>
            </a:r>
            <a:r>
              <a:rPr lang="en-US" dirty="0" smtClean="0"/>
              <a:t>.</a:t>
            </a:r>
            <a:endParaRPr lang="en-GB" dirty="0"/>
          </a:p>
          <a:p>
            <a:pPr lvl="0"/>
            <a:r>
              <a:rPr lang="en-US" dirty="0" smtClean="0"/>
              <a:t>Drag </a:t>
            </a:r>
            <a:r>
              <a:rPr lang="en-US" dirty="0"/>
              <a:t>the DAE_ folder in </a:t>
            </a:r>
            <a:r>
              <a:rPr lang="en-US"/>
              <a:t>its </a:t>
            </a:r>
            <a:r>
              <a:rPr lang="en-US" smtClean="0"/>
              <a:t>entirety onto </a:t>
            </a:r>
            <a:r>
              <a:rPr lang="en-US" dirty="0"/>
              <a:t>the Unity “Project” (Assets) panel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Select </a:t>
            </a:r>
            <a:r>
              <a:rPr lang="en-US" dirty="0"/>
              <a:t>all the objects in the top level of this directory except the Textures and Phantoms sub-directories and drag them onto the </a:t>
            </a:r>
            <a:r>
              <a:rPr lang="en-US" dirty="0" smtClean="0"/>
              <a:t>empty game </a:t>
            </a:r>
            <a:r>
              <a:rPr lang="en-US" dirty="0"/>
              <a:t>object in the Unity “Hierarchy” panel.</a:t>
            </a:r>
            <a:endParaRPr lang="en-GB" dirty="0"/>
          </a:p>
          <a:p>
            <a:pPr lvl="0"/>
            <a:r>
              <a:rPr lang="en-US" dirty="0" smtClean="0"/>
              <a:t>Create another empty game object at 0,0,0 under the previous one. You could name it “Phantoms” for convenience.</a:t>
            </a:r>
          </a:p>
          <a:p>
            <a:pPr lvl="0"/>
            <a:r>
              <a:rPr lang="en-US" dirty="0" smtClean="0"/>
              <a:t>Select </a:t>
            </a:r>
            <a:r>
              <a:rPr lang="en-US" dirty="0"/>
              <a:t>all the objects in the Phantom directory and drag them onto the “Phantoms” game object in the Unity “Hierarchy” panel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Optionally add a water layer at 0,0,0 using standard Unity assets.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2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Issues that </a:t>
            </a:r>
            <a:r>
              <a:rPr lang="en-GB" b="1" dirty="0"/>
              <a:t>m</a:t>
            </a:r>
            <a:r>
              <a:rPr lang="en-GB" b="1" dirty="0" smtClean="0"/>
              <a:t>ay arise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000" dirty="0" smtClean="0"/>
              <a:t>Take </a:t>
            </a:r>
            <a:r>
              <a:rPr lang="en-GB" sz="2000" dirty="0"/>
              <a:t>care to include the customised Editor/</a:t>
            </a:r>
            <a:r>
              <a:rPr lang="en-GB" sz="2000" dirty="0" err="1"/>
              <a:t>SelectOARShader.cs</a:t>
            </a:r>
            <a:r>
              <a:rPr lang="en-GB" sz="2000" dirty="0"/>
              <a:t> in the project </a:t>
            </a:r>
            <a:r>
              <a:rPr lang="en-GB" sz="2000" dirty="0" smtClean="0"/>
              <a:t>assets.</a:t>
            </a:r>
            <a:endParaRPr lang="en-GB" sz="2000" dirty="0"/>
          </a:p>
          <a:p>
            <a:pPr lvl="0"/>
            <a:r>
              <a:rPr lang="en-GB" sz="2000" dirty="0"/>
              <a:t>You may see a warning from Unity about a mesh having more then 64K vertices or triangles indicated on loading the assets in Unity. The converted </a:t>
            </a:r>
            <a:r>
              <a:rPr lang="en-GB" sz="2000" dirty="0" err="1"/>
              <a:t>OpenSim</a:t>
            </a:r>
            <a:r>
              <a:rPr lang="en-GB" sz="2000" dirty="0"/>
              <a:t> terrain mesh has 256x256x2 triangles, but Unity itself splits larger meshes into smaller components to address this</a:t>
            </a:r>
            <a:r>
              <a:rPr lang="en-GB" sz="2000" dirty="0" smtClean="0"/>
              <a:t>.</a:t>
            </a:r>
            <a:endParaRPr lang="en-GB" sz="2000" dirty="0"/>
          </a:p>
          <a:p>
            <a:pPr lvl="0"/>
            <a:r>
              <a:rPr lang="en-GB" sz="2000" dirty="0"/>
              <a:t>During conversion the OAR Converter </a:t>
            </a:r>
            <a:r>
              <a:rPr lang="en-GB" sz="2000" dirty="0" smtClean="0"/>
              <a:t>may report </a:t>
            </a:r>
            <a:r>
              <a:rPr lang="en-GB" sz="2000" dirty="0"/>
              <a:t>a number of errors related to texture conversion. The OAR Converter tries a number of JPEG2K libraries to do its best for conversion, but some still cannot be converted</a:t>
            </a:r>
            <a:r>
              <a:rPr lang="en-GB" sz="2000" dirty="0" smtClean="0"/>
              <a:t>.</a:t>
            </a:r>
            <a:endParaRPr lang="en-GB" sz="2000" dirty="0"/>
          </a:p>
          <a:p>
            <a:pPr lvl="0"/>
            <a:r>
              <a:rPr lang="en-GB" sz="2000" dirty="0"/>
              <a:t>The OAR Conversion process does not bring across any active scripting, particle systems (for smoke, fire</a:t>
            </a:r>
            <a:r>
              <a:rPr lang="en-GB" sz="2000"/>
              <a:t>, </a:t>
            </a:r>
            <a:r>
              <a:rPr lang="en-GB" sz="2000" smtClean="0"/>
              <a:t>etc.) </a:t>
            </a:r>
            <a:r>
              <a:rPr lang="en-GB" sz="2000" dirty="0"/>
              <a:t>or special light sources. You need to add these again into a Unity project.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7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09-04-Unity-OpenSim-OpenVCE-960x598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0" y="3605996"/>
            <a:ext cx="3489043" cy="259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rrow-right-36x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17" y="3810001"/>
            <a:ext cx="3429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rrow-right-36x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67" y="740727"/>
            <a:ext cx="400050" cy="2240598"/>
          </a:xfrm>
          <a:prstGeom prst="rect">
            <a:avLst/>
          </a:prstGeom>
          <a:noFill/>
        </p:spPr>
      </p:pic>
      <p:pic>
        <p:nvPicPr>
          <p:cNvPr id="6" name="図 3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9" y="485776"/>
            <a:ext cx="3489043" cy="2495549"/>
          </a:xfrm>
          <a:prstGeom prst="rect">
            <a:avLst/>
          </a:prstGeom>
        </p:spPr>
      </p:pic>
      <p:pic>
        <p:nvPicPr>
          <p:cNvPr id="7" name="図 3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71" y="485776"/>
            <a:ext cx="3789986" cy="2495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471" y="3605996"/>
            <a:ext cx="3789986" cy="259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1043</Words>
  <Application>Microsoft Office PowerPoint</Application>
  <PresentationFormat>On-screen Show (4:3)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Calibri</vt:lpstr>
      <vt:lpstr>Calibri Light</vt:lpstr>
      <vt:lpstr>MS Mincho</vt:lpstr>
      <vt:lpstr>Times New Roman</vt:lpstr>
      <vt:lpstr>Office Theme</vt:lpstr>
      <vt:lpstr>OAR Converter: Using OpenSimulator and Unity  as a Shared Development Environment for Social Virtual Reality Environments</vt:lpstr>
      <vt:lpstr>OAR Converter – Purpose</vt:lpstr>
      <vt:lpstr>OAR Converter – Process</vt:lpstr>
      <vt:lpstr>PowerPoint Presentation</vt:lpstr>
      <vt:lpstr>OAR Converter – Quick Start</vt:lpstr>
      <vt:lpstr>Import to Unity3D – Quick Start</vt:lpstr>
      <vt:lpstr>Issues that may arise</vt:lpstr>
      <vt:lpstr>PowerPoint Presentation</vt:lpstr>
      <vt:lpstr>PowerPoint Presentation</vt:lpstr>
      <vt:lpstr>Visiting the OAR Converted Region</vt:lpstr>
      <vt:lpstr>PowerPoint Presentation</vt:lpstr>
      <vt:lpstr>PowerPoint Presentation</vt:lpstr>
      <vt:lpstr>OAR Converter – Use with Sinespace</vt:lpstr>
      <vt:lpstr>PowerPoint Presentation</vt:lpstr>
      <vt:lpstr>PowerPoint Presentation</vt:lpstr>
      <vt:lpstr>PowerPoint Presentation</vt:lpstr>
      <vt:lpstr>OAR Converter – License Flexible – any use with attribution</vt:lpstr>
      <vt:lpstr>OAR Converter – More Information</vt:lpstr>
      <vt:lpstr>Virtual World Development Paths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OAR Converter: Using OpenSimulator and Unity  as a Shared Development Environment for Social Virtual Reality Environments</dc:title>
  <dc:creator>bat</dc:creator>
  <cp:lastModifiedBy>bat</cp:lastModifiedBy>
  <cp:revision>47</cp:revision>
  <cp:lastPrinted>2017-10-13T15:54:57Z</cp:lastPrinted>
  <dcterms:created xsi:type="dcterms:W3CDTF">2017-10-13T13:12:55Z</dcterms:created>
  <dcterms:modified xsi:type="dcterms:W3CDTF">2017-12-05T16:26:17Z</dcterms:modified>
</cp:coreProperties>
</file>